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1" r:id="rId4"/>
    <p:sldId id="262" r:id="rId5"/>
    <p:sldId id="263" r:id="rId6"/>
    <p:sldId id="264" r:id="rId7"/>
    <p:sldId id="270" r:id="rId8"/>
    <p:sldId id="269" r:id="rId9"/>
    <p:sldId id="271" r:id="rId10"/>
    <p:sldId id="260" r:id="rId11"/>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3" autoAdjust="0"/>
    <p:restoredTop sz="94757" autoAdjust="0"/>
  </p:normalViewPr>
  <p:slideViewPr>
    <p:cSldViewPr snapToGrid="0">
      <p:cViewPr varScale="1">
        <p:scale>
          <a:sx n="107" d="100"/>
          <a:sy n="107" d="100"/>
        </p:scale>
        <p:origin x="712" y="16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0953E6-3C46-4761-ACFB-47E8C0BC6EBE}" type="datetimeFigureOut">
              <a:rPr lang="pt-BR" smtClean="0"/>
              <a:t>29/05/2019</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4AC8A6F-D570-4E3D-9B28-CEF5716B798A}" type="slidenum">
              <a:rPr lang="pt-BR" smtClean="0"/>
              <a:t>‹nº›</a:t>
            </a:fld>
            <a:endParaRPr lang="pt-BR"/>
          </a:p>
        </p:txBody>
      </p:sp>
    </p:spTree>
    <p:extLst>
      <p:ext uri="{BB962C8B-B14F-4D97-AF65-F5344CB8AC3E}">
        <p14:creationId xmlns:p14="http://schemas.microsoft.com/office/powerpoint/2010/main" val="2064256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EC3ADBB6-2528-464A-A307-139B018918CF}" type="datetimeFigureOut">
              <a:rPr lang="pt-BR" smtClean="0"/>
              <a:t>29/05/2019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3A601D2-1BDB-4DF5-AA09-433F5F44CAED}" type="slidenum">
              <a:rPr lang="pt-BR" smtClean="0"/>
              <a:t>‹nº›</a:t>
            </a:fld>
            <a:endParaRPr lang="pt-BR"/>
          </a:p>
        </p:txBody>
      </p:sp>
    </p:spTree>
    <p:extLst>
      <p:ext uri="{BB962C8B-B14F-4D97-AF65-F5344CB8AC3E}">
        <p14:creationId xmlns:p14="http://schemas.microsoft.com/office/powerpoint/2010/main" val="39265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C3ADBB6-2528-464A-A307-139B018918CF}" type="datetimeFigureOut">
              <a:rPr lang="pt-BR" smtClean="0"/>
              <a:t>29/05/2019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3A601D2-1BDB-4DF5-AA09-433F5F44CAED}" type="slidenum">
              <a:rPr lang="pt-BR" smtClean="0"/>
              <a:t>‹nº›</a:t>
            </a:fld>
            <a:endParaRPr lang="pt-BR"/>
          </a:p>
        </p:txBody>
      </p:sp>
    </p:spTree>
    <p:extLst>
      <p:ext uri="{BB962C8B-B14F-4D97-AF65-F5344CB8AC3E}">
        <p14:creationId xmlns:p14="http://schemas.microsoft.com/office/powerpoint/2010/main" val="732694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C3ADBB6-2528-464A-A307-139B018918CF}" type="datetimeFigureOut">
              <a:rPr lang="pt-BR" smtClean="0"/>
              <a:t>29/05/2019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3A601D2-1BDB-4DF5-AA09-433F5F44CAED}" type="slidenum">
              <a:rPr lang="pt-BR" smtClean="0"/>
              <a:t>‹nº›</a:t>
            </a:fld>
            <a:endParaRPr lang="pt-BR"/>
          </a:p>
        </p:txBody>
      </p:sp>
    </p:spTree>
    <p:extLst>
      <p:ext uri="{BB962C8B-B14F-4D97-AF65-F5344CB8AC3E}">
        <p14:creationId xmlns:p14="http://schemas.microsoft.com/office/powerpoint/2010/main" val="2450916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EC3ADBB6-2528-464A-A307-139B018918CF}" type="datetimeFigureOut">
              <a:rPr lang="pt-BR" smtClean="0"/>
              <a:t>29/05/2019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3A601D2-1BDB-4DF5-AA09-433F5F44CAED}" type="slidenum">
              <a:rPr lang="pt-BR" smtClean="0"/>
              <a:t>‹nº›</a:t>
            </a:fld>
            <a:endParaRPr lang="pt-BR"/>
          </a:p>
        </p:txBody>
      </p:sp>
    </p:spTree>
    <p:extLst>
      <p:ext uri="{BB962C8B-B14F-4D97-AF65-F5344CB8AC3E}">
        <p14:creationId xmlns:p14="http://schemas.microsoft.com/office/powerpoint/2010/main" val="1328076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EC3ADBB6-2528-464A-A307-139B018918CF}" type="datetimeFigureOut">
              <a:rPr lang="pt-BR" smtClean="0"/>
              <a:t>29/05/2019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C3A601D2-1BDB-4DF5-AA09-433F5F44CAED}" type="slidenum">
              <a:rPr lang="pt-BR" smtClean="0"/>
              <a:t>‹nº›</a:t>
            </a:fld>
            <a:endParaRPr lang="pt-BR"/>
          </a:p>
        </p:txBody>
      </p:sp>
    </p:spTree>
    <p:extLst>
      <p:ext uri="{BB962C8B-B14F-4D97-AF65-F5344CB8AC3E}">
        <p14:creationId xmlns:p14="http://schemas.microsoft.com/office/powerpoint/2010/main" val="3723996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EC3ADBB6-2528-464A-A307-139B018918CF}" type="datetimeFigureOut">
              <a:rPr lang="pt-BR" smtClean="0"/>
              <a:t>29/05/2019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3A601D2-1BDB-4DF5-AA09-433F5F44CAED}" type="slidenum">
              <a:rPr lang="pt-BR" smtClean="0"/>
              <a:t>‹nº›</a:t>
            </a:fld>
            <a:endParaRPr lang="pt-BR"/>
          </a:p>
        </p:txBody>
      </p:sp>
    </p:spTree>
    <p:extLst>
      <p:ext uri="{BB962C8B-B14F-4D97-AF65-F5344CB8AC3E}">
        <p14:creationId xmlns:p14="http://schemas.microsoft.com/office/powerpoint/2010/main" val="1725092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EC3ADBB6-2528-464A-A307-139B018918CF}" type="datetimeFigureOut">
              <a:rPr lang="pt-BR" smtClean="0"/>
              <a:t>29/05/2019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C3A601D2-1BDB-4DF5-AA09-433F5F44CAED}" type="slidenum">
              <a:rPr lang="pt-BR" smtClean="0"/>
              <a:t>‹nº›</a:t>
            </a:fld>
            <a:endParaRPr lang="pt-BR"/>
          </a:p>
        </p:txBody>
      </p:sp>
    </p:spTree>
    <p:extLst>
      <p:ext uri="{BB962C8B-B14F-4D97-AF65-F5344CB8AC3E}">
        <p14:creationId xmlns:p14="http://schemas.microsoft.com/office/powerpoint/2010/main" val="2120036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EC3ADBB6-2528-464A-A307-139B018918CF}" type="datetimeFigureOut">
              <a:rPr lang="pt-BR" smtClean="0"/>
              <a:t>29/05/2019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C3A601D2-1BDB-4DF5-AA09-433F5F44CAED}" type="slidenum">
              <a:rPr lang="pt-BR" smtClean="0"/>
              <a:t>‹nº›</a:t>
            </a:fld>
            <a:endParaRPr lang="pt-BR"/>
          </a:p>
        </p:txBody>
      </p:sp>
    </p:spTree>
    <p:extLst>
      <p:ext uri="{BB962C8B-B14F-4D97-AF65-F5344CB8AC3E}">
        <p14:creationId xmlns:p14="http://schemas.microsoft.com/office/powerpoint/2010/main" val="1172740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EC3ADBB6-2528-464A-A307-139B018918CF}" type="datetimeFigureOut">
              <a:rPr lang="pt-BR" smtClean="0"/>
              <a:t>29/05/2019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C3A601D2-1BDB-4DF5-AA09-433F5F44CAED}" type="slidenum">
              <a:rPr lang="pt-BR" smtClean="0"/>
              <a:t>‹nº›</a:t>
            </a:fld>
            <a:endParaRPr lang="pt-BR"/>
          </a:p>
        </p:txBody>
      </p:sp>
    </p:spTree>
    <p:extLst>
      <p:ext uri="{BB962C8B-B14F-4D97-AF65-F5344CB8AC3E}">
        <p14:creationId xmlns:p14="http://schemas.microsoft.com/office/powerpoint/2010/main" val="368796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EC3ADBB6-2528-464A-A307-139B018918CF}" type="datetimeFigureOut">
              <a:rPr lang="pt-BR" smtClean="0"/>
              <a:t>29/05/2019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3A601D2-1BDB-4DF5-AA09-433F5F44CAED}" type="slidenum">
              <a:rPr lang="pt-BR" smtClean="0"/>
              <a:t>‹nº›</a:t>
            </a:fld>
            <a:endParaRPr lang="pt-BR"/>
          </a:p>
        </p:txBody>
      </p:sp>
    </p:spTree>
    <p:extLst>
      <p:ext uri="{BB962C8B-B14F-4D97-AF65-F5344CB8AC3E}">
        <p14:creationId xmlns:p14="http://schemas.microsoft.com/office/powerpoint/2010/main" val="105166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EC3ADBB6-2528-464A-A307-139B018918CF}" type="datetimeFigureOut">
              <a:rPr lang="pt-BR" smtClean="0"/>
              <a:t>29/05/2019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C3A601D2-1BDB-4DF5-AA09-433F5F44CAED}" type="slidenum">
              <a:rPr lang="pt-BR" smtClean="0"/>
              <a:t>‹nº›</a:t>
            </a:fld>
            <a:endParaRPr lang="pt-BR"/>
          </a:p>
        </p:txBody>
      </p:sp>
    </p:spTree>
    <p:extLst>
      <p:ext uri="{BB962C8B-B14F-4D97-AF65-F5344CB8AC3E}">
        <p14:creationId xmlns:p14="http://schemas.microsoft.com/office/powerpoint/2010/main" val="318760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3ADBB6-2528-464A-A307-139B018918CF}" type="datetimeFigureOut">
              <a:rPr lang="pt-BR" smtClean="0"/>
              <a:t>29/05/2019</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A601D2-1BDB-4DF5-AA09-433F5F44CAED}" type="slidenum">
              <a:rPr lang="pt-BR" smtClean="0"/>
              <a:t>‹nº›</a:t>
            </a:fld>
            <a:endParaRPr lang="pt-BR"/>
          </a:p>
        </p:txBody>
      </p:sp>
    </p:spTree>
    <p:extLst>
      <p:ext uri="{BB962C8B-B14F-4D97-AF65-F5344CB8AC3E}">
        <p14:creationId xmlns:p14="http://schemas.microsoft.com/office/powerpoint/2010/main" val="8167112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odelos%20Credenciamentos%202019/Modelos%20Word/1-Termo%20de%20Analise%20e%20Atestado%20de%20Credenciamento%20Demais%20Adm%20ou%20Gestor%20de%20FI%2021.01.2019.docx"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Modelos%20Credenciamentos%202019/Modelos%20Word/4-Termo%20de%20Analise%20de%20Cadastramento%20do%20Distribuidor%2021.01.2019.docx" TargetMode="External"/><Relationship Id="rId5" Type="http://schemas.openxmlformats.org/officeDocument/2006/relationships/hyperlink" Target="Modelos%20Credenciamentos%202019/Modelos%20Word/3-Anexo%20ao%20Credenciamento%20Analise%20de%20Fundos%20de%20Investimentos%2021.01.2019.docx" TargetMode="External"/><Relationship Id="rId4" Type="http://schemas.openxmlformats.org/officeDocument/2006/relationships/hyperlink" Target="Modelos%20Credenciamentos%202019/Modelos%20Word/2-Termo%20de%20Analise%20Atestado%20Credenciamento%20Adm%20Gestor%20FI%20Art%2015.2.I%20Resol%20CMN%2021.01.2019.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Modelos%20Credenciamentos%202019/Modelos%20Excel/1-Termo%20de%20Analise%20e%20Atestado%20de%20Credenciamento%20Demais%20Adm%20ou%20Gestor%20de%20FI%2021.01.2019.xlsx" TargetMode="External"/><Relationship Id="rId7" Type="http://schemas.openxmlformats.org/officeDocument/2006/relationships/hyperlink" Target="Modelos%20Credenciamentos%202019/Modelos%20Excel/4-Termo%20de%20Analise%20de%20Cadastramento%20do%20Distribuidor%2021.01.2019.xlsx" TargetMode="Externa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Modelos%20Credenciamentos%202019/Modelos%20Excel/3.1%20Anexo%20ao%20Credenciamento%20Analise%20de%20Fundos%20de%20Investimentos%2021.01.2019.xlsx" TargetMode="External"/><Relationship Id="rId5" Type="http://schemas.openxmlformats.org/officeDocument/2006/relationships/hyperlink" Target="Modelos%20Credenciamentos%202019/Modelos%20Excel/3-Anexo%20ao%20Credenciamento%20Analise%20de%20Fundos%20de%20Investimentos%2021.01.2019.xlsx" TargetMode="External"/><Relationship Id="rId4" Type="http://schemas.openxmlformats.org/officeDocument/2006/relationships/hyperlink" Target="Modelos%20Credenciamentos%202019/Modelos%20Excel/2-Termo%20Analise%20Atestado%20Credenciamento%20Adm%20Gestor%20FI%20Art%2015.2.I%20Resol%20CMN%2021.01.2019.xlsx"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Banco%20de%20Dados/Banco%20de%20Dados.xlsx"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Modelos%20Credenciamentos%202019/Novos%20Modelos%20QDD%20para%202019/QDD%20Gestor%20de%20recursos%2013.12.2018.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1589902" y="1935892"/>
            <a:ext cx="9440561" cy="707886"/>
          </a:xfrm>
          <a:prstGeom prst="rect">
            <a:avLst/>
          </a:prstGeom>
          <a:noFill/>
        </p:spPr>
        <p:txBody>
          <a:bodyPr wrap="square" rtlCol="0">
            <a:spAutoFit/>
          </a:bodyPr>
          <a:lstStyle/>
          <a:p>
            <a:r>
              <a:rPr lang="pt-BR" sz="4000" b="1" dirty="0">
                <a:latin typeface="Arial" panose="020B0604020202020204" pitchFamily="34" charset="0"/>
                <a:cs typeface="Arial" panose="020B0604020202020204" pitchFamily="34" charset="0"/>
              </a:rPr>
              <a:t>52º Congresso Nacional da ABIPEM</a:t>
            </a:r>
          </a:p>
        </p:txBody>
      </p:sp>
      <p:sp>
        <p:nvSpPr>
          <p:cNvPr id="6" name="CaixaDeTexto 5"/>
          <p:cNvSpPr txBox="1"/>
          <p:nvPr/>
        </p:nvSpPr>
        <p:spPr>
          <a:xfrm>
            <a:off x="2817341" y="2905780"/>
            <a:ext cx="6557318" cy="523220"/>
          </a:xfrm>
          <a:prstGeom prst="rect">
            <a:avLst/>
          </a:prstGeom>
          <a:noFill/>
        </p:spPr>
        <p:txBody>
          <a:bodyPr wrap="square" rtlCol="0">
            <a:spAutoFit/>
          </a:bodyPr>
          <a:lstStyle/>
          <a:p>
            <a:r>
              <a:rPr lang="pt-BR" sz="2800" b="1" dirty="0">
                <a:solidFill>
                  <a:schemeClr val="accent1"/>
                </a:solidFill>
                <a:latin typeface="Arial" panose="020B0604020202020204" pitchFamily="34" charset="0"/>
                <a:cs typeface="Arial" panose="020B0604020202020204" pitchFamily="34" charset="0"/>
              </a:rPr>
              <a:t>26 a 28 de junho - Foz do Iguaçu/PR</a:t>
            </a:r>
          </a:p>
        </p:txBody>
      </p:sp>
    </p:spTree>
    <p:extLst>
      <p:ext uri="{BB962C8B-B14F-4D97-AF65-F5344CB8AC3E}">
        <p14:creationId xmlns:p14="http://schemas.microsoft.com/office/powerpoint/2010/main" val="4105983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723850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1555531" y="2751722"/>
            <a:ext cx="9080937" cy="523220"/>
          </a:xfrm>
          <a:prstGeom prst="rect">
            <a:avLst/>
          </a:prstGeom>
          <a:noFill/>
        </p:spPr>
        <p:txBody>
          <a:bodyPr wrap="square" rtlCol="0">
            <a:spAutoFit/>
          </a:bodyPr>
          <a:lstStyle/>
          <a:p>
            <a:r>
              <a:rPr lang="pt-BR" sz="2800" b="1" dirty="0"/>
              <a:t>Credenciamento de Instituições e Fundos de Investimentos </a:t>
            </a:r>
          </a:p>
        </p:txBody>
      </p:sp>
    </p:spTree>
    <p:extLst>
      <p:ext uri="{BB962C8B-B14F-4D97-AF65-F5344CB8AC3E}">
        <p14:creationId xmlns:p14="http://schemas.microsoft.com/office/powerpoint/2010/main" val="3656631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651642" y="1164660"/>
            <a:ext cx="10962290" cy="6432530"/>
          </a:xfrm>
          <a:prstGeom prst="rect">
            <a:avLst/>
          </a:prstGeom>
          <a:noFill/>
        </p:spPr>
        <p:txBody>
          <a:bodyPr wrap="square" rtlCol="0">
            <a:spAutoFit/>
          </a:bodyPr>
          <a:lstStyle/>
          <a:p>
            <a:r>
              <a:rPr lang="pt-BR" sz="2000" b="1" u="sng" dirty="0"/>
              <a:t>Normas:</a:t>
            </a:r>
          </a:p>
          <a:p>
            <a:endParaRPr lang="pt-BR" b="1" dirty="0"/>
          </a:p>
          <a:p>
            <a:pPr marL="285750" indent="-285750" algn="just">
              <a:buFont typeface="Wingdings" panose="05000000000000000000" pitchFamily="2" charset="2"/>
              <a:buChar char="Ø"/>
            </a:pPr>
            <a:r>
              <a:rPr lang="pt-BR" b="1" dirty="0"/>
              <a:t>Resolução Nº 3.922, de 25 de novembro de 2010</a:t>
            </a:r>
          </a:p>
          <a:p>
            <a:pPr marL="285750" indent="-285750" algn="just">
              <a:buFont typeface="Wingdings" panose="05000000000000000000" pitchFamily="2" charset="2"/>
              <a:buChar char="Ø"/>
            </a:pPr>
            <a:r>
              <a:rPr lang="pt-BR" b="1" dirty="0"/>
              <a:t>Portaria Nº 519, de 24 de agosto de 2011</a:t>
            </a:r>
          </a:p>
          <a:p>
            <a:endParaRPr lang="pt-BR" b="1" dirty="0"/>
          </a:p>
          <a:p>
            <a:endParaRPr lang="pt-BR" b="1" u="sng" dirty="0"/>
          </a:p>
          <a:p>
            <a:r>
              <a:rPr lang="pt-BR" b="1" u="sng" dirty="0"/>
              <a:t>Notas SPREV</a:t>
            </a:r>
            <a:r>
              <a:rPr lang="pt-BR" b="1" dirty="0"/>
              <a:t>:</a:t>
            </a:r>
          </a:p>
          <a:p>
            <a:endParaRPr lang="pt-BR" b="1" dirty="0"/>
          </a:p>
          <a:p>
            <a:pPr marL="285750" indent="-285750" algn="just">
              <a:buFont typeface="Wingdings" panose="05000000000000000000" pitchFamily="2" charset="2"/>
              <a:buChar char="Ø"/>
            </a:pPr>
            <a:r>
              <a:rPr lang="pt-BR" b="1" dirty="0"/>
              <a:t>Possibilidade de adoção dos formulários QDD ANBIMA como Modelos dos Termos de Análise de Credenciamento (03 de fevereiro de 2017 </a:t>
            </a:r>
            <a:r>
              <a:rPr lang="pt-BR" dirty="0"/>
              <a:t>)</a:t>
            </a:r>
          </a:p>
          <a:p>
            <a:pPr marL="285750" indent="-285750" algn="just">
              <a:buFont typeface="Wingdings" panose="05000000000000000000" pitchFamily="2" charset="2"/>
              <a:buChar char="Ø"/>
            </a:pPr>
            <a:endParaRPr lang="pt-BR" dirty="0"/>
          </a:p>
          <a:p>
            <a:pPr marL="285750" indent="-285750" algn="just">
              <a:buFont typeface="Wingdings" panose="05000000000000000000" pitchFamily="2" charset="2"/>
              <a:buChar char="Ø"/>
            </a:pPr>
            <a:r>
              <a:rPr lang="pt-BR" b="1" dirty="0"/>
              <a:t>Nota Técnica nº 17/2017/CGACI/DRPSP/SPPS/MF de 03 de fevereiro de 017</a:t>
            </a:r>
          </a:p>
          <a:p>
            <a:pPr marL="285750" indent="-285750" algn="just">
              <a:buFont typeface="Wingdings" panose="05000000000000000000" pitchFamily="2" charset="2"/>
              <a:buChar char="Ø"/>
            </a:pPr>
            <a:endParaRPr lang="pt-BR" b="1" dirty="0"/>
          </a:p>
          <a:p>
            <a:pPr marL="285750" indent="-285750" algn="just">
              <a:buFont typeface="Wingdings" panose="05000000000000000000" pitchFamily="2" charset="2"/>
              <a:buChar char="Ø"/>
            </a:pPr>
            <a:r>
              <a:rPr lang="pt-BR" b="1" dirty="0"/>
              <a:t>Credenciamento pelos RPPS das Instituições e Produtos de Investimento (Publicado em 07/02/2017 e Última modificação em 21/01/2019)</a:t>
            </a:r>
          </a:p>
          <a:p>
            <a:endParaRPr lang="pt-BR" sz="2800" b="1" dirty="0"/>
          </a:p>
          <a:p>
            <a:endParaRPr lang="pt-BR" sz="2800" b="1" dirty="0"/>
          </a:p>
          <a:p>
            <a:endParaRPr lang="pt-BR" sz="2800" b="1" dirty="0"/>
          </a:p>
          <a:p>
            <a:endParaRPr lang="pt-BR" sz="2800" b="1" dirty="0"/>
          </a:p>
          <a:p>
            <a:endParaRPr lang="pt-BR" sz="2800" b="1" dirty="0"/>
          </a:p>
        </p:txBody>
      </p:sp>
    </p:spTree>
    <p:extLst>
      <p:ext uri="{BB962C8B-B14F-4D97-AF65-F5344CB8AC3E}">
        <p14:creationId xmlns:p14="http://schemas.microsoft.com/office/powerpoint/2010/main" val="8023377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651642" y="1164660"/>
            <a:ext cx="10962290" cy="8248412"/>
          </a:xfrm>
          <a:prstGeom prst="rect">
            <a:avLst/>
          </a:prstGeom>
          <a:noFill/>
        </p:spPr>
        <p:txBody>
          <a:bodyPr wrap="square" rtlCol="0">
            <a:spAutoFit/>
          </a:bodyPr>
          <a:lstStyle/>
          <a:p>
            <a:pPr algn="ctr"/>
            <a:r>
              <a:rPr lang="pt-BR" sz="2000" b="1" u="sng" dirty="0"/>
              <a:t>Modelos</a:t>
            </a:r>
          </a:p>
          <a:p>
            <a:pPr algn="ctr"/>
            <a:r>
              <a:rPr lang="pt-BR" sz="2000" b="1" u="sng" dirty="0"/>
              <a:t> </a:t>
            </a:r>
          </a:p>
          <a:p>
            <a:pPr algn="ctr"/>
            <a:r>
              <a:rPr lang="pt-BR" sz="2000" b="1" dirty="0">
                <a:solidFill>
                  <a:srgbClr val="FF0000"/>
                </a:solidFill>
              </a:rPr>
              <a:t>Disponibilizar no site do RPPS ou encaminhar quando do credenciamento ou atualizações</a:t>
            </a:r>
          </a:p>
          <a:p>
            <a:endParaRPr lang="pt-BR" sz="2400" b="1" u="sng" dirty="0"/>
          </a:p>
          <a:p>
            <a:r>
              <a:rPr lang="pt-BR" b="1" u="sng" dirty="0"/>
              <a:t>Versão Word</a:t>
            </a:r>
            <a:r>
              <a:rPr lang="pt-BR" b="1" dirty="0"/>
              <a:t>: Última modificação em 21/01/2019</a:t>
            </a:r>
            <a:endParaRPr lang="pt-BR" b="1" u="sng" dirty="0"/>
          </a:p>
          <a:p>
            <a:endParaRPr lang="pt-BR" b="1" u="sng" dirty="0"/>
          </a:p>
          <a:p>
            <a:pPr marL="342900" indent="-342900" algn="just">
              <a:buFont typeface="Wingdings" panose="05000000000000000000" pitchFamily="2" charset="2"/>
              <a:buChar char="Ø"/>
            </a:pPr>
            <a:r>
              <a:rPr lang="pt-BR" b="1" u="sng" dirty="0">
                <a:hlinkClick r:id="rId3" action="ppaction://hlinkfile"/>
              </a:rPr>
              <a:t>Modelos Credenciamentos 2019\Modelos Word\1-Termo de Analise e Atestado de Credenciamento Demais </a:t>
            </a:r>
            <a:r>
              <a:rPr lang="pt-BR" b="1" u="sng" dirty="0" err="1">
                <a:hlinkClick r:id="rId3" action="ppaction://hlinkfile"/>
              </a:rPr>
              <a:t>Adm</a:t>
            </a:r>
            <a:r>
              <a:rPr lang="pt-BR" b="1" u="sng" dirty="0">
                <a:hlinkClick r:id="rId3" action="ppaction://hlinkfile"/>
              </a:rPr>
              <a:t> ou Gestor de FI 21.01.2019.docx</a:t>
            </a:r>
            <a:endParaRPr lang="pt-BR" b="1" u="sng" dirty="0"/>
          </a:p>
          <a:p>
            <a:pPr marL="342900" indent="-342900" algn="just">
              <a:buFont typeface="Wingdings" panose="05000000000000000000" pitchFamily="2" charset="2"/>
              <a:buChar char="Ø"/>
            </a:pPr>
            <a:endParaRPr lang="pt-BR" b="1" u="sng" dirty="0"/>
          </a:p>
          <a:p>
            <a:pPr marL="342900" indent="-342900" algn="just">
              <a:buFont typeface="Wingdings" panose="05000000000000000000" pitchFamily="2" charset="2"/>
              <a:buChar char="Ø"/>
            </a:pPr>
            <a:r>
              <a:rPr lang="pt-BR" b="1" u="sng" dirty="0">
                <a:hlinkClick r:id="rId4" action="ppaction://hlinkfile"/>
              </a:rPr>
              <a:t>Modelos Credenciamentos 2019\Modelos Word\2-Termo de Analise Atestado Credenciamento </a:t>
            </a:r>
            <a:r>
              <a:rPr lang="pt-BR" b="1" u="sng" dirty="0" err="1">
                <a:hlinkClick r:id="rId4" action="ppaction://hlinkfile"/>
              </a:rPr>
              <a:t>Adm</a:t>
            </a:r>
            <a:r>
              <a:rPr lang="pt-BR" b="1" u="sng" dirty="0">
                <a:hlinkClick r:id="rId4" action="ppaction://hlinkfile"/>
              </a:rPr>
              <a:t> Gestor FI </a:t>
            </a:r>
            <a:r>
              <a:rPr lang="pt-BR" b="1" u="sng" dirty="0" err="1">
                <a:hlinkClick r:id="rId4" action="ppaction://hlinkfile"/>
              </a:rPr>
              <a:t>Art</a:t>
            </a:r>
            <a:r>
              <a:rPr lang="pt-BR" b="1" u="sng" dirty="0">
                <a:hlinkClick r:id="rId4" action="ppaction://hlinkfile"/>
              </a:rPr>
              <a:t> 15.2.I </a:t>
            </a:r>
            <a:r>
              <a:rPr lang="pt-BR" b="1" u="sng" dirty="0" err="1">
                <a:hlinkClick r:id="rId4" action="ppaction://hlinkfile"/>
              </a:rPr>
              <a:t>Resol</a:t>
            </a:r>
            <a:r>
              <a:rPr lang="pt-BR" b="1" u="sng" dirty="0">
                <a:hlinkClick r:id="rId4" action="ppaction://hlinkfile"/>
              </a:rPr>
              <a:t> CMN 21.01.2019.docx</a:t>
            </a:r>
            <a:endParaRPr lang="pt-BR" b="1" u="sng" dirty="0"/>
          </a:p>
          <a:p>
            <a:pPr marL="342900" indent="-342900" algn="just">
              <a:buFont typeface="Wingdings" panose="05000000000000000000" pitchFamily="2" charset="2"/>
              <a:buChar char="Ø"/>
            </a:pPr>
            <a:endParaRPr lang="pt-BR" b="1" u="sng" dirty="0"/>
          </a:p>
          <a:p>
            <a:pPr marL="342900" indent="-342900" algn="just">
              <a:buFont typeface="Wingdings" panose="05000000000000000000" pitchFamily="2" charset="2"/>
              <a:buChar char="Ø"/>
            </a:pPr>
            <a:r>
              <a:rPr lang="pt-BR" b="1" u="sng" dirty="0">
                <a:hlinkClick r:id="rId5" action="ppaction://hlinkfile"/>
              </a:rPr>
              <a:t>Modelos Credenciamentos 2019\Modelos Word\3-Anexo ao Credenciamento Analise de Fundos de Investimentos 21.01.2019.docx</a:t>
            </a:r>
            <a:endParaRPr lang="pt-BR" b="1" u="sng" dirty="0"/>
          </a:p>
          <a:p>
            <a:pPr marL="342900" indent="-342900" algn="just">
              <a:buFont typeface="Wingdings" panose="05000000000000000000" pitchFamily="2" charset="2"/>
              <a:buChar char="Ø"/>
            </a:pPr>
            <a:endParaRPr lang="pt-BR" b="1" u="sng" dirty="0"/>
          </a:p>
          <a:p>
            <a:pPr marL="342900" indent="-342900" algn="just">
              <a:buFont typeface="Wingdings" panose="05000000000000000000" pitchFamily="2" charset="2"/>
              <a:buChar char="Ø"/>
            </a:pPr>
            <a:r>
              <a:rPr lang="pt-BR" b="1" u="sng" dirty="0">
                <a:hlinkClick r:id="rId6" action="ppaction://hlinkfile"/>
              </a:rPr>
              <a:t>Modelos Credenciamentos 2019\Modelos Word\4-Termo de Analise de Cadastramento do Distribuidor 21.01.2019.docx</a:t>
            </a:r>
            <a:endParaRPr lang="pt-BR" b="1" u="sng" dirty="0"/>
          </a:p>
          <a:p>
            <a:endParaRPr lang="pt-BR" sz="2400" b="1" u="sng" dirty="0"/>
          </a:p>
          <a:p>
            <a:endParaRPr lang="pt-BR" sz="2800" b="1" dirty="0"/>
          </a:p>
          <a:p>
            <a:endParaRPr lang="pt-BR" sz="2800" b="1" dirty="0"/>
          </a:p>
          <a:p>
            <a:endParaRPr lang="pt-BR" sz="2800" b="1" dirty="0"/>
          </a:p>
          <a:p>
            <a:endParaRPr lang="pt-BR" sz="2800" b="1" dirty="0"/>
          </a:p>
          <a:p>
            <a:endParaRPr lang="pt-BR" sz="2800" b="1" dirty="0"/>
          </a:p>
          <a:p>
            <a:endParaRPr lang="pt-BR" sz="2800" b="1" dirty="0"/>
          </a:p>
        </p:txBody>
      </p:sp>
    </p:spTree>
    <p:extLst>
      <p:ext uri="{BB962C8B-B14F-4D97-AF65-F5344CB8AC3E}">
        <p14:creationId xmlns:p14="http://schemas.microsoft.com/office/powerpoint/2010/main" val="171764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651642" y="1164660"/>
            <a:ext cx="10962290" cy="8094524"/>
          </a:xfrm>
          <a:prstGeom prst="rect">
            <a:avLst/>
          </a:prstGeom>
          <a:noFill/>
        </p:spPr>
        <p:txBody>
          <a:bodyPr wrap="square" rtlCol="0">
            <a:spAutoFit/>
          </a:bodyPr>
          <a:lstStyle/>
          <a:p>
            <a:r>
              <a:rPr lang="pt-BR" b="1" u="sng" dirty="0"/>
              <a:t>Versão Excel</a:t>
            </a:r>
            <a:r>
              <a:rPr lang="pt-BR" b="1" dirty="0"/>
              <a:t>: Última modificação em 21/01/2019</a:t>
            </a:r>
            <a:endParaRPr lang="pt-BR" b="1" u="sng" dirty="0"/>
          </a:p>
          <a:p>
            <a:endParaRPr lang="pt-BR" b="1" u="sng" dirty="0"/>
          </a:p>
          <a:p>
            <a:pPr marL="342900" indent="-342900" algn="just">
              <a:buFont typeface="Wingdings" panose="05000000000000000000" pitchFamily="2" charset="2"/>
              <a:buChar char="Ø"/>
            </a:pPr>
            <a:r>
              <a:rPr lang="pt-BR" b="1" u="sng" dirty="0">
                <a:hlinkClick r:id="rId3" action="ppaction://hlinkfile"/>
              </a:rPr>
              <a:t>Modelos Credenciamentos 2019\Modelos Excel\1-Termo de Analise e Atestado de Credenciamento Demais </a:t>
            </a:r>
            <a:r>
              <a:rPr lang="pt-BR" b="1" u="sng" dirty="0" err="1">
                <a:hlinkClick r:id="rId3" action="ppaction://hlinkfile"/>
              </a:rPr>
              <a:t>Adm</a:t>
            </a:r>
            <a:r>
              <a:rPr lang="pt-BR" b="1" u="sng" dirty="0">
                <a:hlinkClick r:id="rId3" action="ppaction://hlinkfile"/>
              </a:rPr>
              <a:t> ou Gestor de FI 21.01.2019.xlsx</a:t>
            </a:r>
            <a:endParaRPr lang="pt-BR" b="1" u="sng" dirty="0"/>
          </a:p>
          <a:p>
            <a:pPr marL="342900" indent="-342900" algn="just">
              <a:buFont typeface="Wingdings" panose="05000000000000000000" pitchFamily="2" charset="2"/>
              <a:buChar char="Ø"/>
            </a:pPr>
            <a:endParaRPr lang="pt-BR" b="1" u="sng" dirty="0"/>
          </a:p>
          <a:p>
            <a:pPr marL="342900" indent="-342900" algn="just">
              <a:buFont typeface="Wingdings" panose="05000000000000000000" pitchFamily="2" charset="2"/>
              <a:buChar char="Ø"/>
            </a:pPr>
            <a:r>
              <a:rPr lang="pt-BR" b="1" u="sng" dirty="0">
                <a:hlinkClick r:id="rId4" action="ppaction://hlinkfile"/>
              </a:rPr>
              <a:t>Modelos Credenciamentos 2019\Modelos Excel\2-Termo Analise Atestado Credenciamento </a:t>
            </a:r>
            <a:r>
              <a:rPr lang="pt-BR" b="1" u="sng" dirty="0" err="1">
                <a:hlinkClick r:id="rId4" action="ppaction://hlinkfile"/>
              </a:rPr>
              <a:t>Adm</a:t>
            </a:r>
            <a:r>
              <a:rPr lang="pt-BR" b="1" u="sng" dirty="0">
                <a:hlinkClick r:id="rId4" action="ppaction://hlinkfile"/>
              </a:rPr>
              <a:t> Gestor FI </a:t>
            </a:r>
            <a:r>
              <a:rPr lang="pt-BR" b="1" u="sng" dirty="0" err="1">
                <a:hlinkClick r:id="rId4" action="ppaction://hlinkfile"/>
              </a:rPr>
              <a:t>Art</a:t>
            </a:r>
            <a:r>
              <a:rPr lang="pt-BR" b="1" u="sng" dirty="0">
                <a:hlinkClick r:id="rId4" action="ppaction://hlinkfile"/>
              </a:rPr>
              <a:t> 15.2.I </a:t>
            </a:r>
            <a:r>
              <a:rPr lang="pt-BR" b="1" u="sng" dirty="0" err="1">
                <a:hlinkClick r:id="rId4" action="ppaction://hlinkfile"/>
              </a:rPr>
              <a:t>Resol</a:t>
            </a:r>
            <a:r>
              <a:rPr lang="pt-BR" b="1" u="sng" dirty="0">
                <a:hlinkClick r:id="rId4" action="ppaction://hlinkfile"/>
              </a:rPr>
              <a:t> CMN 21.01.2019.xlsx</a:t>
            </a:r>
            <a:endParaRPr lang="pt-BR" b="1" u="sng" dirty="0"/>
          </a:p>
          <a:p>
            <a:pPr marL="342900" indent="-342900" algn="just">
              <a:buFont typeface="Wingdings" panose="05000000000000000000" pitchFamily="2" charset="2"/>
              <a:buChar char="Ø"/>
            </a:pPr>
            <a:endParaRPr lang="pt-BR" b="1" u="sng" dirty="0"/>
          </a:p>
          <a:p>
            <a:pPr marL="342900" indent="-342900" algn="just">
              <a:buFont typeface="Wingdings" panose="05000000000000000000" pitchFamily="2" charset="2"/>
              <a:buChar char="Ø"/>
            </a:pPr>
            <a:r>
              <a:rPr lang="pt-BR" b="1" u="sng" dirty="0">
                <a:hlinkClick r:id="rId5" action="ppaction://hlinkfile"/>
              </a:rPr>
              <a:t>Modelos Credenciamentos 2019\Modelos Excel\3-Anexo ao Credenciamento Analise de Fundos de Investimentos 21.01.2019.xlsx</a:t>
            </a:r>
            <a:endParaRPr lang="pt-BR" b="1" u="sng" dirty="0"/>
          </a:p>
          <a:p>
            <a:pPr marL="342900" indent="-342900" algn="just">
              <a:buFont typeface="Wingdings" panose="05000000000000000000" pitchFamily="2" charset="2"/>
              <a:buChar char="Ø"/>
            </a:pPr>
            <a:endParaRPr lang="pt-BR" b="1" u="sng" dirty="0"/>
          </a:p>
          <a:p>
            <a:pPr marL="342900" indent="-342900" algn="just">
              <a:buFont typeface="Wingdings" panose="05000000000000000000" pitchFamily="2" charset="2"/>
              <a:buChar char="Ø"/>
            </a:pPr>
            <a:r>
              <a:rPr lang="pt-BR" b="1" u="sng" dirty="0">
                <a:hlinkClick r:id="rId6" action="ppaction://hlinkfile"/>
              </a:rPr>
              <a:t>Modelos Credenciamentos 2019\Modelos Excel\3.1 Anexo ao Credenciamento Analise de Fundos de Investimentos 21.01.2019.xlsx</a:t>
            </a:r>
            <a:r>
              <a:rPr lang="pt-BR" b="1" u="sng" dirty="0"/>
              <a:t> </a:t>
            </a:r>
          </a:p>
          <a:p>
            <a:pPr marL="342900" indent="-342900" algn="just">
              <a:buFont typeface="Wingdings" panose="05000000000000000000" pitchFamily="2" charset="2"/>
              <a:buChar char="Ø"/>
            </a:pPr>
            <a:endParaRPr lang="pt-BR" b="1" u="sng" dirty="0"/>
          </a:p>
          <a:p>
            <a:pPr marL="342900" indent="-342900" algn="just">
              <a:buFont typeface="Wingdings" panose="05000000000000000000" pitchFamily="2" charset="2"/>
              <a:buChar char="Ø"/>
            </a:pPr>
            <a:r>
              <a:rPr lang="pt-BR" b="1" u="sng" dirty="0">
                <a:hlinkClick r:id="rId7" action="ppaction://hlinkfile"/>
              </a:rPr>
              <a:t>Modelos Credenciamentos 2019\Modelos Excel\4-Termo de Analise de Cadastramento do Distribuidor 21.01.2019.xlsx</a:t>
            </a:r>
            <a:endParaRPr lang="pt-BR" b="1" u="sng" dirty="0"/>
          </a:p>
          <a:p>
            <a:pPr marL="342900" indent="-342900">
              <a:buFont typeface="Wingdings" panose="05000000000000000000" pitchFamily="2" charset="2"/>
              <a:buChar char="Ø"/>
            </a:pPr>
            <a:endParaRPr lang="pt-BR" sz="2000" b="1" u="sng" dirty="0"/>
          </a:p>
          <a:p>
            <a:endParaRPr lang="pt-BR" sz="2000" b="1" u="sng" dirty="0"/>
          </a:p>
          <a:p>
            <a:endParaRPr lang="pt-BR" sz="2400" b="1" u="sng" dirty="0"/>
          </a:p>
          <a:p>
            <a:endParaRPr lang="pt-BR" sz="2800" b="1" dirty="0"/>
          </a:p>
          <a:p>
            <a:endParaRPr lang="pt-BR" sz="2800" b="1" dirty="0"/>
          </a:p>
          <a:p>
            <a:endParaRPr lang="pt-BR" sz="2800" b="1" dirty="0"/>
          </a:p>
          <a:p>
            <a:endParaRPr lang="pt-BR" sz="2800" b="1" dirty="0"/>
          </a:p>
          <a:p>
            <a:endParaRPr lang="pt-BR" sz="2800" b="1" dirty="0"/>
          </a:p>
          <a:p>
            <a:endParaRPr lang="pt-BR" sz="2800" b="1" dirty="0"/>
          </a:p>
        </p:txBody>
      </p:sp>
    </p:spTree>
    <p:extLst>
      <p:ext uri="{BB962C8B-B14F-4D97-AF65-F5344CB8AC3E}">
        <p14:creationId xmlns:p14="http://schemas.microsoft.com/office/powerpoint/2010/main" val="3809777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614855" y="855901"/>
            <a:ext cx="10962290" cy="10833735"/>
          </a:xfrm>
          <a:prstGeom prst="rect">
            <a:avLst/>
          </a:prstGeom>
          <a:noFill/>
        </p:spPr>
        <p:txBody>
          <a:bodyPr wrap="square" rtlCol="0">
            <a:spAutoFit/>
          </a:bodyPr>
          <a:lstStyle/>
          <a:p>
            <a:r>
              <a:rPr lang="pt-BR" b="1" u="sng" dirty="0"/>
              <a:t>Documentos solicitados para credenciamento de Instituições:</a:t>
            </a:r>
            <a:endParaRPr lang="pt-BR" dirty="0"/>
          </a:p>
          <a:p>
            <a:r>
              <a:rPr lang="pt-BR" dirty="0"/>
              <a:t>Solicitar ao Gestor/Administrador o encaminhamento:</a:t>
            </a:r>
          </a:p>
          <a:p>
            <a:pPr marL="342900" indent="-342900">
              <a:buFont typeface="Wingdings" panose="05000000000000000000" pitchFamily="2" charset="2"/>
              <a:buChar char="§"/>
            </a:pPr>
            <a:r>
              <a:rPr lang="pt-BR" dirty="0"/>
              <a:t>Arquivo </a:t>
            </a:r>
            <a:r>
              <a:rPr lang="pt-BR" dirty="0" err="1"/>
              <a:t>word</a:t>
            </a:r>
            <a:r>
              <a:rPr lang="pt-BR" dirty="0"/>
              <a:t> ou </a:t>
            </a:r>
            <a:r>
              <a:rPr lang="pt-BR" dirty="0" err="1"/>
              <a:t>excel</a:t>
            </a:r>
            <a:r>
              <a:rPr lang="pt-BR" dirty="0"/>
              <a:t> preenchido (dar preferência ao modelo </a:t>
            </a:r>
            <a:r>
              <a:rPr lang="pt-BR" dirty="0" err="1"/>
              <a:t>excel</a:t>
            </a:r>
            <a:r>
              <a:rPr lang="pt-BR" dirty="0"/>
              <a:t> 3.1 de Fundos)</a:t>
            </a:r>
          </a:p>
          <a:p>
            <a:pPr marL="342900" indent="-342900">
              <a:buFont typeface="Wingdings" panose="05000000000000000000" pitchFamily="2" charset="2"/>
              <a:buChar char="§"/>
            </a:pPr>
            <a:r>
              <a:rPr lang="pt-BR" dirty="0"/>
              <a:t>Questionário </a:t>
            </a:r>
            <a:r>
              <a:rPr lang="pt-BR" dirty="0" err="1"/>
              <a:t>Due</a:t>
            </a:r>
            <a:r>
              <a:rPr lang="pt-BR" dirty="0"/>
              <a:t> </a:t>
            </a:r>
            <a:r>
              <a:rPr lang="pt-BR" dirty="0" err="1"/>
              <a:t>Diligence</a:t>
            </a:r>
            <a:r>
              <a:rPr lang="pt-BR" dirty="0"/>
              <a:t> - Seção II Padrão ANBIMA do Fundo de Investimento</a:t>
            </a:r>
          </a:p>
          <a:p>
            <a:r>
              <a:rPr lang="pt-BR" dirty="0" err="1"/>
              <a:t>Obs</a:t>
            </a:r>
            <a:r>
              <a:rPr lang="pt-BR" dirty="0"/>
              <a:t>: Os documentos solicitados para o credenciamento de Instituições constam dos próprios modelos.  </a:t>
            </a:r>
          </a:p>
          <a:p>
            <a:endParaRPr lang="pt-BR" dirty="0"/>
          </a:p>
          <a:p>
            <a:r>
              <a:rPr lang="pt-BR" u="sng" dirty="0"/>
              <a:t>Ao receber o arquivo dos fundos ir para o site da Comissão de Valores Mobiliários (CVM) para coletar os documentos para análise e formação do Banco de Dados:</a:t>
            </a:r>
          </a:p>
          <a:p>
            <a:pPr marL="342900" indent="-342900">
              <a:buFont typeface="Wingdings" panose="05000000000000000000" pitchFamily="2" charset="2"/>
              <a:buChar char="§"/>
            </a:pPr>
            <a:r>
              <a:rPr lang="pt-BR" dirty="0"/>
              <a:t>Central de Sistema - &gt; Consulta a Fundos  - &gt; Informar CNPJ ou Nome do fundo</a:t>
            </a:r>
          </a:p>
          <a:p>
            <a:pPr marL="342900" indent="-342900">
              <a:buFont typeface="Wingdings" panose="05000000000000000000" pitchFamily="2" charset="2"/>
              <a:buChar char="§"/>
            </a:pPr>
            <a:r>
              <a:rPr lang="pt-BR" dirty="0"/>
              <a:t>Imprima em “</a:t>
            </a:r>
            <a:r>
              <a:rPr lang="pt-BR" dirty="0" err="1"/>
              <a:t>Pdf</a:t>
            </a:r>
            <a:r>
              <a:rPr lang="pt-BR" dirty="0"/>
              <a:t>” todos os arquivos encontrados e colocar em uma pasta de arquivo no computador</a:t>
            </a:r>
          </a:p>
          <a:p>
            <a:pPr marL="742950" lvl="1" indent="-285750">
              <a:buFontTx/>
              <a:buChar char="-"/>
            </a:pPr>
            <a:r>
              <a:rPr lang="pt-BR" dirty="0"/>
              <a:t>Balancete </a:t>
            </a:r>
          </a:p>
          <a:p>
            <a:pPr marL="742950" lvl="1" indent="-285750">
              <a:buFontTx/>
              <a:buChar char="-"/>
            </a:pPr>
            <a:r>
              <a:rPr lang="pt-BR" dirty="0"/>
              <a:t>Composição da Carteira</a:t>
            </a:r>
          </a:p>
          <a:p>
            <a:pPr marL="742950" lvl="1" indent="-285750">
              <a:buFontTx/>
              <a:buChar char="-"/>
            </a:pPr>
            <a:r>
              <a:rPr lang="pt-BR" dirty="0"/>
              <a:t>Dados diários (Vl. Quota, </a:t>
            </a:r>
            <a:r>
              <a:rPr lang="pt-BR" dirty="0" err="1"/>
              <a:t>Patrim</a:t>
            </a:r>
            <a:r>
              <a:rPr lang="pt-BR" dirty="0"/>
              <a:t>. </a:t>
            </a:r>
            <a:r>
              <a:rPr lang="pt-BR" dirty="0" err="1"/>
              <a:t>Liq</a:t>
            </a:r>
            <a:r>
              <a:rPr lang="pt-BR" dirty="0"/>
              <a:t>., Num. Cotistas, Captação e Resgate)</a:t>
            </a:r>
          </a:p>
          <a:p>
            <a:pPr marL="742950" lvl="1" indent="-285750">
              <a:buFontTx/>
              <a:buChar char="-"/>
            </a:pPr>
            <a:r>
              <a:rPr lang="pt-BR" dirty="0"/>
              <a:t>Fato Relevante</a:t>
            </a:r>
          </a:p>
          <a:p>
            <a:pPr marL="742950" lvl="1" indent="-285750">
              <a:buFontTx/>
              <a:buChar char="-"/>
            </a:pPr>
            <a:r>
              <a:rPr lang="pt-BR" dirty="0"/>
              <a:t>Regulamento</a:t>
            </a:r>
          </a:p>
          <a:p>
            <a:pPr marL="742950" lvl="1" indent="-285750">
              <a:buFontTx/>
              <a:buChar char="-"/>
            </a:pPr>
            <a:r>
              <a:rPr lang="pt-BR" dirty="0"/>
              <a:t>Lâmina do Fundo</a:t>
            </a:r>
          </a:p>
          <a:p>
            <a:pPr marL="742950" lvl="1" indent="-285750">
              <a:buFontTx/>
              <a:buChar char="-"/>
            </a:pPr>
            <a:r>
              <a:rPr lang="pt-BR" dirty="0"/>
              <a:t>Demonstrações contábeis com parecer do auditor </a:t>
            </a:r>
          </a:p>
          <a:p>
            <a:pPr marL="742950" lvl="1" indent="-285750">
              <a:buFontTx/>
              <a:buChar char="-"/>
            </a:pPr>
            <a:r>
              <a:rPr lang="pt-BR" dirty="0"/>
              <a:t>Perfil Mensal</a:t>
            </a:r>
          </a:p>
          <a:p>
            <a:pPr marL="742950" lvl="1" indent="-285750">
              <a:buFontTx/>
              <a:buChar char="-"/>
            </a:pPr>
            <a:r>
              <a:rPr lang="pt-BR" dirty="0"/>
              <a:t>Formulário de Informações Complementares </a:t>
            </a:r>
          </a:p>
          <a:p>
            <a:endParaRPr lang="pt-BR"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dirty="0"/>
          </a:p>
        </p:txBody>
      </p:sp>
    </p:spTree>
    <p:extLst>
      <p:ext uri="{BB962C8B-B14F-4D97-AF65-F5344CB8AC3E}">
        <p14:creationId xmlns:p14="http://schemas.microsoft.com/office/powerpoint/2010/main" val="3309956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595886" y="1142358"/>
            <a:ext cx="10962290" cy="8094524"/>
          </a:xfrm>
          <a:prstGeom prst="rect">
            <a:avLst/>
          </a:prstGeom>
          <a:noFill/>
        </p:spPr>
        <p:txBody>
          <a:bodyPr wrap="square" rtlCol="0">
            <a:spAutoFit/>
          </a:bodyPr>
          <a:lstStyle/>
          <a:p>
            <a:r>
              <a:rPr lang="pt-BR" sz="2000" b="1" u="sng" dirty="0"/>
              <a:t>Análise para realização do credenciamento de </a:t>
            </a:r>
            <a:r>
              <a:rPr lang="pt-BR" sz="2000" b="1" u="sng" dirty="0" err="1"/>
              <a:t>Instiuições</a:t>
            </a:r>
            <a:endParaRPr lang="pt-BR" sz="2000" b="1" u="sng" dirty="0"/>
          </a:p>
          <a:p>
            <a:endParaRPr lang="pt-BR" sz="2000" b="1" u="sng" dirty="0"/>
          </a:p>
          <a:p>
            <a:pPr marL="342900" indent="-342900" algn="just">
              <a:buFont typeface="Wingdings" pitchFamily="2" charset="2"/>
              <a:buChar char="Ø"/>
            </a:pPr>
            <a:r>
              <a:rPr lang="pt-BR" sz="2000" dirty="0"/>
              <a:t>Com base nos arquivos recebidos, efetuar as análises responder as perguntas que são de responsabilidade do RPPS. Na sequência guardar todos as perguntas e respostas em um banco de dados que pode ser em </a:t>
            </a:r>
            <a:r>
              <a:rPr lang="pt-BR" sz="2000" dirty="0" err="1"/>
              <a:t>excel</a:t>
            </a:r>
            <a:r>
              <a:rPr lang="pt-BR" sz="2000" dirty="0"/>
              <a:t> que servirão de base para a impostação dos dados no DAIR;</a:t>
            </a:r>
          </a:p>
          <a:p>
            <a:pPr marL="342900" indent="-342900" algn="just">
              <a:buFont typeface="Wingdings" pitchFamily="2" charset="2"/>
              <a:buChar char="Ø"/>
            </a:pPr>
            <a:r>
              <a:rPr lang="pt-BR" sz="2000" dirty="0"/>
              <a:t>Imprimir os modelos necessários do credenciamento e levar a(</a:t>
            </a:r>
            <a:r>
              <a:rPr lang="pt-BR" sz="2000" dirty="0" err="1"/>
              <a:t>s</a:t>
            </a:r>
            <a:r>
              <a:rPr lang="pt-BR" sz="2000" dirty="0"/>
              <a:t>) instância(</a:t>
            </a:r>
            <a:r>
              <a:rPr lang="pt-BR" sz="2000" dirty="0" err="1"/>
              <a:t>s</a:t>
            </a:r>
            <a:r>
              <a:rPr lang="pt-BR" sz="2000" dirty="0"/>
              <a:t>) deliberativas conforme a estrutura do RPPS</a:t>
            </a:r>
          </a:p>
          <a:p>
            <a:pPr algn="just"/>
            <a:endParaRPr lang="pt-BR" sz="2000" b="1" u="sng" dirty="0"/>
          </a:p>
          <a:p>
            <a:r>
              <a:rPr lang="pt-BR" sz="2000" b="1" u="sng" dirty="0"/>
              <a:t>Análise para realização do credenciamento dos Fundos de Investimentos</a:t>
            </a:r>
          </a:p>
          <a:p>
            <a:endParaRPr lang="pt-BR" sz="2000" b="1" u="sng" dirty="0"/>
          </a:p>
          <a:p>
            <a:pPr marL="342900" indent="-342900" algn="just">
              <a:buFont typeface="Wingdings" pitchFamily="2" charset="2"/>
              <a:buChar char="Ø"/>
            </a:pPr>
            <a:r>
              <a:rPr lang="pt-BR" sz="2000" dirty="0"/>
              <a:t>Com base no arquivo recebido, em que deverão estar listados os fundos que deseja credenciar, efetuar as análises responder as perguntas que são de responsabilidade do RPPS. Na sequência guardar todos as perguntas e respostas em um banco de dados que pode ser em </a:t>
            </a:r>
            <a:r>
              <a:rPr lang="pt-BR" sz="2000" dirty="0" err="1"/>
              <a:t>excel</a:t>
            </a:r>
            <a:r>
              <a:rPr lang="pt-BR" sz="2000" dirty="0"/>
              <a:t> </a:t>
            </a:r>
            <a:r>
              <a:rPr lang="pt-BR" sz="2000" b="1" dirty="0"/>
              <a:t>ou </a:t>
            </a:r>
            <a:r>
              <a:rPr lang="pt-BR" sz="2000" dirty="0"/>
              <a:t>copiar todas as informações recebidas e já impostar no banco de dados e providenciar as análises e respostas que servirão de base para a impostação dos dados no DAIR;</a:t>
            </a:r>
          </a:p>
          <a:p>
            <a:pPr marL="342900" indent="-342900" algn="just">
              <a:buFont typeface="Wingdings" pitchFamily="2" charset="2"/>
              <a:buChar char="Ø"/>
            </a:pPr>
            <a:r>
              <a:rPr lang="pt-BR" sz="2000" dirty="0"/>
              <a:t>Imprimir os modelos necessários do credenciamento e levar a(</a:t>
            </a:r>
            <a:r>
              <a:rPr lang="pt-BR" sz="2000" dirty="0" err="1"/>
              <a:t>s</a:t>
            </a:r>
            <a:r>
              <a:rPr lang="pt-BR" sz="2000" dirty="0"/>
              <a:t>) instância(</a:t>
            </a:r>
            <a:r>
              <a:rPr lang="pt-BR" sz="2000" dirty="0" err="1"/>
              <a:t>s</a:t>
            </a:r>
            <a:r>
              <a:rPr lang="pt-BR" sz="2000" dirty="0"/>
              <a:t>) deliberativas conforme a estrutura do RPPS</a:t>
            </a:r>
          </a:p>
          <a:p>
            <a:pPr algn="just"/>
            <a:endParaRPr lang="pt-BR" sz="2000" dirty="0"/>
          </a:p>
          <a:p>
            <a:pPr algn="just"/>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p:txBody>
      </p:sp>
    </p:spTree>
    <p:extLst>
      <p:ext uri="{BB962C8B-B14F-4D97-AF65-F5344CB8AC3E}">
        <p14:creationId xmlns:p14="http://schemas.microsoft.com/office/powerpoint/2010/main" val="985188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595886" y="1142358"/>
            <a:ext cx="10962290" cy="9356408"/>
          </a:xfrm>
          <a:prstGeom prst="rect">
            <a:avLst/>
          </a:prstGeom>
          <a:noFill/>
        </p:spPr>
        <p:txBody>
          <a:bodyPr wrap="square" rtlCol="0">
            <a:spAutoFit/>
          </a:bodyPr>
          <a:lstStyle/>
          <a:p>
            <a:r>
              <a:rPr lang="pt-BR" b="1" u="sng" dirty="0"/>
              <a:t>Formação do Banco de Dados:</a:t>
            </a:r>
          </a:p>
          <a:p>
            <a:endParaRPr lang="pt-BR" b="1" u="sng" dirty="0"/>
          </a:p>
          <a:p>
            <a:r>
              <a:rPr lang="pt-BR" dirty="0"/>
              <a:t>Após o recebimento dos documentos e arquivos das Instituições forme o banco de dados para o credenciamento</a:t>
            </a:r>
            <a:endParaRPr lang="pt-BR" b="1" u="sng" dirty="0"/>
          </a:p>
          <a:p>
            <a:endParaRPr lang="pt-BR" b="1" u="sng" dirty="0"/>
          </a:p>
          <a:p>
            <a:pPr marL="342900" indent="-342900">
              <a:buFont typeface="Wingdings" panose="05000000000000000000" pitchFamily="2" charset="2"/>
              <a:buChar char="Ø"/>
            </a:pPr>
            <a:r>
              <a:rPr lang="pt-BR" b="1" dirty="0"/>
              <a:t>Administrador</a:t>
            </a:r>
          </a:p>
          <a:p>
            <a:endParaRPr lang="pt-BR" b="1" dirty="0"/>
          </a:p>
          <a:p>
            <a:pPr marL="342900" indent="-342900">
              <a:buFont typeface="Wingdings" panose="05000000000000000000" pitchFamily="2" charset="2"/>
              <a:buChar char="Ø"/>
            </a:pPr>
            <a:r>
              <a:rPr lang="pt-BR" b="1" dirty="0"/>
              <a:t>Gestor</a:t>
            </a:r>
          </a:p>
          <a:p>
            <a:endParaRPr lang="pt-BR" b="1" dirty="0"/>
          </a:p>
          <a:p>
            <a:pPr marL="342900" indent="-342900">
              <a:buFont typeface="Wingdings" panose="05000000000000000000" pitchFamily="2" charset="2"/>
              <a:buChar char="Ø"/>
            </a:pPr>
            <a:r>
              <a:rPr lang="pt-BR" b="1" dirty="0"/>
              <a:t>Distribuidor</a:t>
            </a:r>
          </a:p>
          <a:p>
            <a:pPr marL="342900" indent="-342900">
              <a:buFont typeface="Wingdings" panose="05000000000000000000" pitchFamily="2" charset="2"/>
              <a:buChar char="Ø"/>
            </a:pPr>
            <a:endParaRPr lang="pt-BR" b="1" dirty="0"/>
          </a:p>
          <a:p>
            <a:pPr marL="342900" indent="-342900">
              <a:buFont typeface="Wingdings" panose="05000000000000000000" pitchFamily="2" charset="2"/>
              <a:buChar char="Ø"/>
            </a:pPr>
            <a:r>
              <a:rPr lang="pt-BR" b="1" dirty="0"/>
              <a:t>Fundos </a:t>
            </a:r>
          </a:p>
          <a:p>
            <a:pPr marL="342900" indent="-342900">
              <a:buFont typeface="Wingdings" panose="05000000000000000000" pitchFamily="2" charset="2"/>
              <a:buChar char="Ø"/>
            </a:pPr>
            <a:endParaRPr lang="pt-BR" b="1" dirty="0"/>
          </a:p>
          <a:p>
            <a:pPr marL="342900" indent="-342900">
              <a:buFont typeface="Wingdings" panose="05000000000000000000" pitchFamily="2" charset="2"/>
              <a:buChar char="Ø"/>
            </a:pPr>
            <a:r>
              <a:rPr lang="pt-BR" b="1" dirty="0"/>
              <a:t>Ranking ANBIMA: Administrador  de Recursos / Gestor de Recursos  / Global de Administração</a:t>
            </a:r>
          </a:p>
          <a:p>
            <a:pPr marL="342900" indent="-342900">
              <a:buFont typeface="Wingdings" panose="05000000000000000000" pitchFamily="2" charset="2"/>
              <a:buChar char="Ø"/>
            </a:pPr>
            <a:endParaRPr lang="pt-BR" b="1" dirty="0"/>
          </a:p>
          <a:p>
            <a:pPr marL="342900" indent="-342900">
              <a:buFont typeface="Wingdings" panose="05000000000000000000" pitchFamily="2" charset="2"/>
              <a:buChar char="Ø"/>
            </a:pPr>
            <a:r>
              <a:rPr lang="pt-BR" b="1" dirty="0"/>
              <a:t>Rating de Qualidade de Gestão do Gestor de Investimentos </a:t>
            </a:r>
          </a:p>
          <a:p>
            <a:pPr marL="342900" indent="-342900">
              <a:buFont typeface="Wingdings" panose="05000000000000000000" pitchFamily="2" charset="2"/>
              <a:buChar char="Ø"/>
            </a:pPr>
            <a:endParaRPr lang="pt-BR" b="1" dirty="0"/>
          </a:p>
          <a:p>
            <a:pPr marL="342900" indent="-342900">
              <a:buFont typeface="Wingdings" panose="05000000000000000000" pitchFamily="2" charset="2"/>
              <a:buChar char="Ø"/>
            </a:pPr>
            <a:r>
              <a:rPr lang="pt-BR" b="1" dirty="0"/>
              <a:t>Escala de Rating das Empresas de Rating: Moody's / Fitch Ratings / </a:t>
            </a:r>
            <a:r>
              <a:rPr lang="pt-BR" b="1" dirty="0" err="1"/>
              <a:t>Standard&amp;Poor’s</a:t>
            </a:r>
            <a:r>
              <a:rPr lang="pt-BR" b="1" dirty="0"/>
              <a:t> / </a:t>
            </a:r>
            <a:r>
              <a:rPr lang="pt-BR" b="1" dirty="0" err="1"/>
              <a:t>Austing</a:t>
            </a:r>
            <a:r>
              <a:rPr lang="pt-BR" b="1" dirty="0"/>
              <a:t> Rating / LF Rating / </a:t>
            </a:r>
            <a:r>
              <a:rPr lang="pt-BR" b="1" dirty="0" err="1"/>
              <a:t>Liberum</a:t>
            </a:r>
            <a:r>
              <a:rPr lang="pt-BR" b="1" dirty="0"/>
              <a:t> Rating / SR Rating  </a:t>
            </a:r>
          </a:p>
          <a:p>
            <a:pPr marL="342900" indent="-342900">
              <a:buFont typeface="Wingdings" panose="05000000000000000000" pitchFamily="2" charset="2"/>
              <a:buChar char="Ø"/>
            </a:pPr>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dirty="0"/>
          </a:p>
        </p:txBody>
      </p:sp>
    </p:spTree>
    <p:extLst>
      <p:ext uri="{BB962C8B-B14F-4D97-AF65-F5344CB8AC3E}">
        <p14:creationId xmlns:p14="http://schemas.microsoft.com/office/powerpoint/2010/main" val="3817363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CaixaDeTexto 4"/>
          <p:cNvSpPr txBox="1"/>
          <p:nvPr/>
        </p:nvSpPr>
        <p:spPr>
          <a:xfrm>
            <a:off x="595886" y="1142358"/>
            <a:ext cx="10962290" cy="4093428"/>
          </a:xfrm>
          <a:prstGeom prst="rect">
            <a:avLst/>
          </a:prstGeom>
          <a:noFill/>
        </p:spPr>
        <p:txBody>
          <a:bodyPr wrap="square" rtlCol="0">
            <a:spAutoFit/>
          </a:bodyPr>
          <a:lstStyle/>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dirty="0"/>
          </a:p>
        </p:txBody>
      </p:sp>
      <p:sp>
        <p:nvSpPr>
          <p:cNvPr id="6" name="CaixaDeTexto 5">
            <a:extLst>
              <a:ext uri="{FF2B5EF4-FFF2-40B4-BE49-F238E27FC236}">
                <a16:creationId xmlns:a16="http://schemas.microsoft.com/office/drawing/2014/main" id="{887195F3-77CA-8A47-972E-D42F7250386C}"/>
              </a:ext>
            </a:extLst>
          </p:cNvPr>
          <p:cNvSpPr txBox="1"/>
          <p:nvPr/>
        </p:nvSpPr>
        <p:spPr>
          <a:xfrm>
            <a:off x="595886" y="1142358"/>
            <a:ext cx="10962290" cy="8032968"/>
          </a:xfrm>
          <a:prstGeom prst="rect">
            <a:avLst/>
          </a:prstGeom>
          <a:noFill/>
        </p:spPr>
        <p:txBody>
          <a:bodyPr wrap="square" rtlCol="0">
            <a:spAutoFit/>
          </a:bodyPr>
          <a:lstStyle/>
          <a:p>
            <a:r>
              <a:rPr lang="pt-BR" b="1" u="sng" dirty="0"/>
              <a:t>Credenciamento de Fundos de Investimentos :</a:t>
            </a:r>
          </a:p>
          <a:p>
            <a:endParaRPr lang="pt-BR" b="1" u="sng" dirty="0"/>
          </a:p>
          <a:p>
            <a:pPr algn="just"/>
            <a:r>
              <a:rPr lang="pt-BR" sz="2000" dirty="0"/>
              <a:t>Com base na planilha </a:t>
            </a:r>
            <a:r>
              <a:rPr lang="pt-BR" sz="2000" dirty="0" err="1"/>
              <a:t>excel</a:t>
            </a:r>
            <a:r>
              <a:rPr lang="pt-BR" sz="2000" dirty="0"/>
              <a:t> (3.1 de Credenciamento de Fundos), recomendamos formar banco de dados, que pode ser em </a:t>
            </a:r>
            <a:r>
              <a:rPr lang="pt-BR" sz="2000" dirty="0" err="1"/>
              <a:t>excel</a:t>
            </a:r>
            <a:r>
              <a:rPr lang="pt-BR" sz="2000" dirty="0"/>
              <a:t> e após a coleta de todos os dados junto a Comissão de Valores Mobiliários, efetuar análise criteriosa de todos os dados para a composição do banco de dados de fundos. Em campo especifico do banco de dados, informar os retornos do fundo ( fica a critério de cada um o tempo, no entanto, recomendamos pelo menos os últimos 36 meses), e com base nos retornos e </a:t>
            </a:r>
            <a:r>
              <a:rPr lang="pt-BR" sz="2000" dirty="0" err="1"/>
              <a:t>benckmark</a:t>
            </a:r>
            <a:r>
              <a:rPr lang="pt-BR" sz="2000" dirty="0"/>
              <a:t> do fundo efetuar as análises necessárias com vistas a tomar a decisão do credenciamento ou não.</a:t>
            </a:r>
          </a:p>
          <a:p>
            <a:pPr algn="just"/>
            <a:endParaRPr lang="pt-BR" sz="2000" dirty="0"/>
          </a:p>
          <a:p>
            <a:pPr algn="just"/>
            <a:r>
              <a:rPr lang="pt-BR" sz="2000" dirty="0"/>
              <a:t>Para facilitar este trabalho, segue em anexo um banco de dados como sugestão, e inclusive, uma aba chamada </a:t>
            </a:r>
            <a:r>
              <a:rPr lang="pt-BR" sz="2000" b="1" dirty="0"/>
              <a:t>Análise Fundos</a:t>
            </a:r>
            <a:r>
              <a:rPr lang="pt-BR" sz="2000" dirty="0"/>
              <a:t>.</a:t>
            </a:r>
          </a:p>
          <a:p>
            <a:pPr algn="just"/>
            <a:endParaRPr lang="pt-BR" sz="2000" b="1" u="sng" dirty="0"/>
          </a:p>
          <a:p>
            <a:pPr algn="just"/>
            <a:r>
              <a:rPr lang="pt-BR" sz="2000" b="1" u="sng" dirty="0">
                <a:hlinkClick r:id="rId3"/>
              </a:rPr>
              <a:t>Banco de Dados/Banco de Dados.xlsx</a:t>
            </a:r>
            <a:endParaRPr lang="pt-BR" sz="2000" b="1" u="sng" dirty="0"/>
          </a:p>
          <a:p>
            <a:pPr algn="just"/>
            <a:endParaRPr lang="pt-BR" sz="2000" b="1" u="sng" dirty="0"/>
          </a:p>
          <a:p>
            <a:pPr algn="just"/>
            <a:r>
              <a:rPr lang="pt-BR" sz="2000" b="1" u="sng" dirty="0">
                <a:hlinkClick r:id="rId4"/>
              </a:rPr>
              <a:t>Modelos QDD ANBIMA</a:t>
            </a:r>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u="sng" dirty="0"/>
          </a:p>
          <a:p>
            <a:endParaRPr lang="pt-BR" sz="2000" b="1" dirty="0"/>
          </a:p>
        </p:txBody>
      </p:sp>
    </p:spTree>
    <p:extLst>
      <p:ext uri="{BB962C8B-B14F-4D97-AF65-F5344CB8AC3E}">
        <p14:creationId xmlns:p14="http://schemas.microsoft.com/office/powerpoint/2010/main" val="2625403437"/>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TotalTime>
  <Words>901</Words>
  <Application>Microsoft Macintosh PowerPoint</Application>
  <PresentationFormat>Widescreen</PresentationFormat>
  <Paragraphs>161</Paragraphs>
  <Slides>10</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10</vt:i4>
      </vt:variant>
    </vt:vector>
  </HeadingPairs>
  <TitlesOfParts>
    <vt:vector size="15" baseType="lpstr">
      <vt:lpstr>Arial</vt:lpstr>
      <vt:lpstr>Calibri</vt:lpstr>
      <vt:lpstr>Calibri Light</vt:lpstr>
      <vt:lpstr>Wingdings</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Usuário do Windows</dc:creator>
  <cp:lastModifiedBy>José Marcos</cp:lastModifiedBy>
  <cp:revision>37</cp:revision>
  <dcterms:created xsi:type="dcterms:W3CDTF">2019-05-07T17:44:33Z</dcterms:created>
  <dcterms:modified xsi:type="dcterms:W3CDTF">2019-05-29T21:47:37Z</dcterms:modified>
</cp:coreProperties>
</file>